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216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8" r:id="rId3"/>
    <p:sldId id="304" r:id="rId4"/>
    <p:sldId id="317" r:id="rId5"/>
    <p:sldId id="258" r:id="rId6"/>
    <p:sldId id="295" r:id="rId7"/>
    <p:sldId id="296" r:id="rId8"/>
    <p:sldId id="322" r:id="rId9"/>
    <p:sldId id="323" r:id="rId10"/>
    <p:sldId id="313" r:id="rId11"/>
    <p:sldId id="324" r:id="rId12"/>
    <p:sldId id="260" r:id="rId13"/>
    <p:sldId id="321" r:id="rId14"/>
    <p:sldId id="320" r:id="rId15"/>
    <p:sldId id="263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bg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99CCFF"/>
    <a:srgbClr val="3366FF"/>
    <a:srgbClr val="CCCC00"/>
    <a:srgbClr val="2DA2BF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83480" autoAdjust="0"/>
  </p:normalViewPr>
  <p:slideViewPr>
    <p:cSldViewPr>
      <p:cViewPr varScale="1">
        <p:scale>
          <a:sx n="75" d="100"/>
          <a:sy n="75" d="100"/>
        </p:scale>
        <p:origin x="684" y="66"/>
      </p:cViewPr>
      <p:guideLst>
        <p:guide orient="horz" pos="1008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2" y="0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7AAE13-FE3D-41E8-B0AD-E72A170B8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801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2" y="0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313"/>
            <a:ext cx="5850835" cy="432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2" y="9119325"/>
            <a:ext cx="3170583" cy="48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7759F8-A880-4BE7-86FD-C58EB70683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480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130" indent="-300829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6621" indent="-241324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0922" indent="-241324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3571" indent="-241324"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49607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25644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01681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77717" indent="-241324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4957B55-1C8F-4DA0-B87F-FF4D4106438A}" type="slidenum">
              <a:rPr lang="en-US" altLang="en-US" sz="1200">
                <a:solidFill>
                  <a:schemeClr val="tx1"/>
                </a:solidFill>
              </a:rPr>
              <a:pPr/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Taxpayer may have filed an extension and then realized had everything needed or was otherwise ready to file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891A66-D04A-4D6B-875A-A323BEB5671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167" indent="-180167">
              <a:buFontTx/>
              <a:buChar char="•"/>
            </a:pPr>
            <a:r>
              <a:rPr lang="en-US" altLang="en-US" smtClean="0"/>
              <a:t>The federal income tax system is a “pay as you go” system. </a:t>
            </a:r>
          </a:p>
          <a:p>
            <a:pPr marL="180167" indent="-180167">
              <a:buFontTx/>
              <a:buChar char="•"/>
            </a:pPr>
            <a:r>
              <a:rPr lang="en-US" altLang="en-US" smtClean="0"/>
              <a:t>TaxWise – collects and totals automatically from data entry on individual forms</a:t>
            </a:r>
          </a:p>
          <a:p>
            <a:pPr marL="180167" indent="-180167"/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08F1D8-2889-4C8B-A5D6-6D8D9DAFE78B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2399EB-21D7-4F90-96DF-BA9CC0958153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Last bullet not very common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44" y="5958117"/>
            <a:ext cx="4612756" cy="4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7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F36EE4-8A47-4632-B88C-E7FFA7174D4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25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799"/>
            <a:ext cx="3657600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B6D957-8205-4CAE-BB46-1D478B84CAE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7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D4DA96-E97D-4FFA-9BAA-2085940A1A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0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D4DA96-E97D-4FFA-9BAA-2085940A1A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1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8862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90974D-1C72-41F5-B7B6-6CF7072515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2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16BCB2-B50B-45D1-B100-0CB4AB5A98F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46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79"/>
            <a:ext cx="7543800" cy="10744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914400" y="3962400"/>
            <a:ext cx="762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474B78"/>
                </a:solidFill>
              </a:defRPr>
            </a:lvl1pPr>
          </a:lstStyle>
          <a:p>
            <a:pPr>
              <a:defRPr/>
            </a:pPr>
            <a:fld id="{E417D15D-D719-4207-B56E-2E8B02A1B9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12770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504" y="21336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4351" y="6213227"/>
            <a:ext cx="34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227"/>
            <a:ext cx="63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D4DA96-E97D-4FFA-9BAA-2085940A1AC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15" y="6274283"/>
            <a:ext cx="2732435" cy="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</p:sldLayoutIdLst>
  <p:hf hdr="0" dt="0"/>
  <p:txStyles>
    <p:titleStyle>
      <a:lvl1pPr marL="55563" indent="0"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4488" indent="-344488" algn="l" defTabSz="914400" rtl="0" eaLnBrk="1" latinLnBrk="0" hangingPunct="1">
        <a:lnSpc>
          <a:spcPct val="100000"/>
        </a:lnSpc>
        <a:spcBef>
          <a:spcPts val="1000"/>
        </a:spcBef>
        <a:buClr>
          <a:srgbClr val="67202F"/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858838" indent="-288925" algn="l" defTabSz="914400" rtl="0" eaLnBrk="1" latinLnBrk="0" hangingPunct="1">
        <a:lnSpc>
          <a:spcPct val="100000"/>
        </a:lnSpc>
        <a:spcBef>
          <a:spcPts val="500"/>
        </a:spcBef>
        <a:buClr>
          <a:schemeClr val="accent6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3160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4">
          <p15:clr>
            <a:srgbClr val="F26B43"/>
          </p15:clr>
        </p15:guide>
        <p15:guide id="2" pos="384">
          <p15:clr>
            <a:srgbClr val="F26B43"/>
          </p15:clr>
        </p15:guide>
        <p15:guide id="3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Payments</a:t>
            </a:r>
          </a:p>
        </p:txBody>
      </p:sp>
      <p:sp>
        <p:nvSpPr>
          <p:cNvPr id="3074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smtClean="0"/>
              <a:t>Pub 4012 Tab H                  </a:t>
            </a:r>
          </a:p>
          <a:p>
            <a:r>
              <a:rPr lang="en-US" altLang="en-US" smtClean="0"/>
              <a:t>   Pub 4491 – Part 7 </a:t>
            </a:r>
          </a:p>
          <a:p>
            <a:r>
              <a:rPr lang="en-US" altLang="en-US" smtClean="0"/>
              <a:t>Lesson 29</a:t>
            </a:r>
            <a:endParaRPr lang="en-US" altLang="en-US" dirty="0" smtClean="0"/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4860925" y="2603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Amount Paid with Extension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If taxpayer filed Form 4868 for filing extension: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8153400" y="152400"/>
            <a:ext cx="822325" cy="8223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57800" y="3048000"/>
            <a:ext cx="2533650" cy="12001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8086" y="4778148"/>
            <a:ext cx="8543925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Overpayment – Previous Year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812" y="2590800"/>
            <a:ext cx="9107702" cy="305655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4419600" y="1964963"/>
            <a:ext cx="1981200" cy="14640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54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Refundable Credits</a:t>
            </a:r>
            <a:endParaRPr lang="en-US" dirty="0" smtClean="0"/>
          </a:p>
        </p:txBody>
      </p:sp>
      <p:sp>
        <p:nvSpPr>
          <p:cNvPr id="31747" name="Rectangle 6"/>
          <p:cNvSpPr>
            <a:spLocks noGrp="1" noChangeArrowheads="1"/>
          </p:cNvSpPr>
          <p:nvPr>
            <p:ph sz="quarter" idx="12"/>
          </p:nvPr>
        </p:nvSpPr>
        <p:spPr>
          <a:xfrm>
            <a:off x="954504" y="1905000"/>
            <a:ext cx="7543800" cy="4114800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All calculated by TaxSlayer:</a:t>
            </a:r>
          </a:p>
          <a:p>
            <a:pPr lvl="1"/>
            <a:r>
              <a:rPr lang="en-US" altLang="en-US" dirty="0" smtClean="0"/>
              <a:t>Additional Child Tax Credit</a:t>
            </a:r>
          </a:p>
          <a:p>
            <a:pPr lvl="1"/>
            <a:r>
              <a:rPr lang="en-US" altLang="en-US" dirty="0" smtClean="0"/>
              <a:t>Earned Income Credit</a:t>
            </a:r>
          </a:p>
          <a:p>
            <a:pPr lvl="1"/>
            <a:r>
              <a:rPr lang="en-US" altLang="en-US" dirty="0" smtClean="0"/>
              <a:t>Refundable part of American Opportunity Credit</a:t>
            </a:r>
          </a:p>
          <a:p>
            <a:pPr lvl="1"/>
            <a:r>
              <a:rPr lang="en-US" altLang="en-US" dirty="0" smtClean="0"/>
              <a:t>Excess Social Security paid</a:t>
            </a:r>
          </a:p>
          <a:p>
            <a:pPr lvl="1"/>
            <a:r>
              <a:rPr lang="en-US" altLang="en-US" dirty="0" smtClean="0"/>
              <a:t>Premium Tax Credit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Review – Payments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E4897-A723-4FF9-A8F3-47FB9DA552F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mtClean="0"/>
              <a:t>Are estimated payments included?</a:t>
            </a:r>
          </a:p>
          <a:p>
            <a:r>
              <a:rPr lang="en-US" altLang="en-US" smtClean="0"/>
              <a:t>Are overpayments from the prior year entered?</a:t>
            </a:r>
          </a:p>
          <a:p>
            <a:pPr lvl="1"/>
            <a:r>
              <a:rPr lang="en-US" altLang="en-US" smtClean="0"/>
              <a:t>State, too, if applicable</a:t>
            </a:r>
          </a:p>
          <a:p>
            <a:r>
              <a:rPr lang="en-US" altLang="en-US" smtClean="0"/>
              <a:t>Confirm all taxes that were withheld are reflected as payments</a:t>
            </a:r>
            <a:endParaRPr lang="en-US" altLang="en-US" dirty="0" smtClean="0"/>
          </a:p>
        </p:txBody>
      </p:sp>
      <p:pic>
        <p:nvPicPr>
          <p:cNvPr id="32774" name="Picture 2" descr="C:\Users\Steve\AppData\Local\Microsoft\Windows\Temporary Internet Files\Content.IE5\B8CB35FU\MC9002404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6081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with Taxpayer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Review estimated tax and other payments</a:t>
            </a:r>
            <a:endParaRPr lang="en-US" altLang="en-US" dirty="0" smtClean="0"/>
          </a:p>
        </p:txBody>
      </p:sp>
      <p:pic>
        <p:nvPicPr>
          <p:cNvPr id="33798" name="Picture 3" descr="C:\Users\Steve\AppData\Local\Microsoft\Windows\Temporary Internet Files\Content.IE5\W0E5RFM7\MC9002953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7097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Payments</a:t>
            </a:r>
            <a:endParaRPr lang="en-US" dirty="0" smtClean="0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752600" y="2362200"/>
            <a:ext cx="304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Questions?</a:t>
            </a:r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4343400" y="4267200"/>
            <a:ext cx="3048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Comments…</a:t>
            </a:r>
          </a:p>
        </p:txBody>
      </p:sp>
      <p:pic>
        <p:nvPicPr>
          <p:cNvPr id="34823" name="Picture 2" descr="C:\Users\Steve\AppData\Local\Microsoft\Windows\Temporary Internet Files\Content.IE5\W0E5RFM7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939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90974D-1C72-41F5-B7B6-6CF70725155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Intake/Interview</a:t>
            </a:r>
            <a:endParaRPr lang="en-US" dirty="0"/>
          </a:p>
        </p:txBody>
      </p:sp>
      <p:sp>
        <p:nvSpPr>
          <p:cNvPr id="1433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98230" y="2514600"/>
            <a:ext cx="76200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Confirm with taxpayer:</a:t>
            </a:r>
          </a:p>
          <a:p>
            <a:pPr lvl="1"/>
            <a:r>
              <a:rPr lang="en-US" altLang="en-US" dirty="0" smtClean="0"/>
              <a:t>Estimated tax payments</a:t>
            </a:r>
          </a:p>
          <a:p>
            <a:pPr lvl="1"/>
            <a:r>
              <a:rPr lang="en-US" altLang="en-US" dirty="0" smtClean="0"/>
              <a:t>Apply last year’s refund to this year’s tax</a:t>
            </a:r>
            <a:endParaRPr lang="en-US" altLang="en-US" dirty="0"/>
          </a:p>
          <a:p>
            <a:pPr lvl="1"/>
            <a:r>
              <a:rPr lang="en-US" altLang="en-US" dirty="0" smtClean="0"/>
              <a:t>Any withholding with filed application for automatic extension of time to file this year’s tax return </a:t>
            </a: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22" y="1600200"/>
            <a:ext cx="7715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24" y="1933575"/>
            <a:ext cx="74866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4" descr="C:\Users\Steve\AppData\Local\Microsoft\Windows\Temporary Internet Files\Content.IE5\BKA8153N\MC90033254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129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 flipH="1">
            <a:off x="2383599" y="1933575"/>
            <a:ext cx="228600" cy="238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E417D15D-D719-4207-B56E-2E8B02A1B94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2133600"/>
            <a:ext cx="3657600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Federal income tax withheld</a:t>
            </a:r>
          </a:p>
          <a:p>
            <a:r>
              <a:rPr lang="en-US" dirty="0" smtClean="0"/>
              <a:t>Estimated payments</a:t>
            </a:r>
          </a:p>
          <a:p>
            <a:r>
              <a:rPr lang="en-US" dirty="0" smtClean="0"/>
              <a:t>Amounts applied from prior year</a:t>
            </a:r>
          </a:p>
          <a:p>
            <a:r>
              <a:rPr lang="en-US" dirty="0" smtClean="0"/>
              <a:t>Earned income credit</a:t>
            </a:r>
          </a:p>
          <a:p>
            <a:r>
              <a:rPr lang="en-US" dirty="0" smtClean="0"/>
              <a:t>Additional child tax credit (Form 8812)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2133600"/>
            <a:ext cx="3886200" cy="4419600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 smtClean="0"/>
              <a:t>American opportunity credit (Form 8863)</a:t>
            </a:r>
          </a:p>
          <a:p>
            <a:r>
              <a:rPr lang="en-US" altLang="en-US" dirty="0" smtClean="0"/>
              <a:t>Premium tax credit (Form 8962)</a:t>
            </a:r>
          </a:p>
          <a:p>
            <a:r>
              <a:rPr lang="en-US" altLang="en-US" dirty="0" smtClean="0"/>
              <a:t>Payments made with request for extension</a:t>
            </a:r>
          </a:p>
          <a:p>
            <a:r>
              <a:rPr lang="en-US" altLang="en-US" dirty="0" smtClean="0"/>
              <a:t>Excess social security or tier 1 RRTA tax withheld</a:t>
            </a:r>
          </a:p>
          <a:p>
            <a:endParaRPr lang="en-US" altLang="en-US" dirty="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Payments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36EE4-8A47-4632-B88C-E7FFA7174D45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6600" y="1676400"/>
            <a:ext cx="1462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70C0"/>
                </a:solidFill>
              </a:rPr>
              <a:t>1040 page 2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pic>
        <p:nvPicPr>
          <p:cNvPr id="1639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80975"/>
            <a:ext cx="16891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 1040, Page 2</a:t>
            </a:r>
            <a:endParaRPr lang="en-US" dirty="0"/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68" y="2109788"/>
            <a:ext cx="8636732" cy="28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90974D-1C72-41F5-B7B6-6CF70725155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Rectangle 16"/>
          <p:cNvSpPr>
            <a:spLocks noGrp="1" noChangeArrowheads="1"/>
          </p:cNvSpPr>
          <p:nvPr>
            <p:ph sz="half" idx="1"/>
          </p:nvPr>
        </p:nvSpPr>
        <p:spPr>
          <a:xfrm>
            <a:off x="914400" y="1832974"/>
            <a:ext cx="3657600" cy="4339225"/>
          </a:xfrm>
        </p:spPr>
        <p:txBody>
          <a:bodyPr>
            <a:noAutofit/>
          </a:bodyPr>
          <a:lstStyle/>
          <a:p>
            <a:r>
              <a:rPr lang="en-US" sz="2600" dirty="0" smtClean="0"/>
              <a:t>Employment</a:t>
            </a:r>
          </a:p>
          <a:p>
            <a:r>
              <a:rPr lang="en-US" sz="2600" dirty="0" smtClean="0"/>
              <a:t>Social Security</a:t>
            </a:r>
          </a:p>
          <a:p>
            <a:r>
              <a:rPr lang="en-US" sz="2600" dirty="0" smtClean="0"/>
              <a:t>Pensions, IRA distributions</a:t>
            </a:r>
          </a:p>
          <a:p>
            <a:r>
              <a:rPr lang="en-US" sz="2600" dirty="0" smtClean="0"/>
              <a:t>Capital gains, interest, dividends</a:t>
            </a:r>
          </a:p>
          <a:p>
            <a:r>
              <a:rPr lang="en-US" sz="2600" dirty="0" smtClean="0"/>
              <a:t>Unemployment compensation</a:t>
            </a:r>
          </a:p>
          <a:p>
            <a:r>
              <a:rPr lang="en-US" sz="2600" dirty="0" smtClean="0"/>
              <a:t>Gambling winnings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sz="half" idx="2"/>
          </p:nvPr>
        </p:nvSpPr>
        <p:spPr>
          <a:xfrm>
            <a:off x="4800600" y="1828800"/>
            <a:ext cx="3657600" cy="4343400"/>
          </a:xfrm>
        </p:spPr>
        <p:txBody>
          <a:bodyPr>
            <a:noAutofit/>
          </a:bodyPr>
          <a:lstStyle/>
          <a:p>
            <a:r>
              <a:rPr lang="en-US" altLang="en-US" sz="2600" dirty="0" smtClean="0"/>
              <a:t>W-2</a:t>
            </a:r>
          </a:p>
          <a:p>
            <a:r>
              <a:rPr lang="en-US" altLang="en-US" sz="2600" dirty="0" smtClean="0"/>
              <a:t>SSA 1099, RRB 1099</a:t>
            </a:r>
          </a:p>
          <a:p>
            <a:r>
              <a:rPr lang="en-US" altLang="en-US" sz="2600" dirty="0" smtClean="0"/>
              <a:t>1099-R, RRB 1099-R</a:t>
            </a:r>
            <a:br>
              <a:rPr lang="en-US" altLang="en-US" sz="2600" dirty="0" smtClean="0"/>
            </a:br>
            <a:endParaRPr lang="en-US" altLang="en-US" sz="2600" dirty="0" smtClean="0"/>
          </a:p>
          <a:p>
            <a:r>
              <a:rPr lang="en-US" altLang="en-US" sz="2600" dirty="0" smtClean="0"/>
              <a:t>Broker Statement, 1099-INT, 1099-DIV</a:t>
            </a:r>
          </a:p>
          <a:p>
            <a:r>
              <a:rPr lang="en-US" altLang="en-US" sz="2600" dirty="0" smtClean="0"/>
              <a:t>1099-G</a:t>
            </a:r>
            <a:br>
              <a:rPr lang="en-US" altLang="en-US" sz="2600" dirty="0" smtClean="0"/>
            </a:br>
            <a:endParaRPr lang="en-US" altLang="en-US" sz="2600" dirty="0" smtClean="0"/>
          </a:p>
          <a:p>
            <a:r>
              <a:rPr lang="en-US" altLang="en-US" sz="2600" dirty="0" smtClean="0"/>
              <a:t>W-2G</a:t>
            </a:r>
          </a:p>
        </p:txBody>
      </p:sp>
      <p:sp>
        <p:nvSpPr>
          <p:cNvPr id="5122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Withholding Sources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F36EE4-8A47-4632-B88C-E7FFA7174D4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648200" y="1905000"/>
            <a:ext cx="3810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Estimated Payments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E4897-A723-4FF9-A8F3-47FB9DA552F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Typically made if:</a:t>
            </a:r>
          </a:p>
          <a:p>
            <a:pPr lvl="1"/>
            <a:r>
              <a:rPr lang="en-US" smtClean="0"/>
              <a:t>Self-employed</a:t>
            </a:r>
          </a:p>
          <a:p>
            <a:pPr lvl="1"/>
            <a:r>
              <a:rPr lang="en-US" smtClean="0"/>
              <a:t>Investment income</a:t>
            </a:r>
          </a:p>
          <a:p>
            <a:pPr lvl="1"/>
            <a:r>
              <a:rPr lang="en-US" smtClean="0"/>
              <a:t>Projected balance due &gt;$1,000 (to avoid penalty)</a:t>
            </a:r>
          </a:p>
          <a:p>
            <a:r>
              <a:rPr lang="en-US" smtClean="0"/>
              <a:t>Payments made periodically by taxpayer</a:t>
            </a:r>
          </a:p>
          <a:p>
            <a:r>
              <a:rPr lang="en-US" smtClean="0"/>
              <a:t>No form – ask taxpayer if payments made </a:t>
            </a:r>
          </a:p>
          <a:p>
            <a:pPr lvl="1"/>
            <a:r>
              <a:rPr lang="en-US" smtClean="0"/>
              <a:t>“When” and “How Much” for each</a:t>
            </a:r>
          </a:p>
          <a:p>
            <a:pPr lvl="1"/>
            <a:r>
              <a:rPr lang="en-US" smtClean="0"/>
              <a:t>Check last year’s Form 1040-ES</a:t>
            </a:r>
            <a:endParaRPr lang="en-US" dirty="0" smtClean="0"/>
          </a:p>
        </p:txBody>
      </p:sp>
      <p:pic>
        <p:nvPicPr>
          <p:cNvPr id="2048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76200"/>
            <a:ext cx="146685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Overpayment – Previous Year</a:t>
            </a:r>
            <a:endParaRPr lang="en-US" dirty="0" smtClean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quarter" idx="12"/>
          </p:nvPr>
        </p:nvSpPr>
        <p:spPr>
          <a:xfrm>
            <a:off x="954504" y="1981200"/>
            <a:ext cx="7543800" cy="40386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Ask taxpayer if overpayment applied from last year to this year’s taxes</a:t>
            </a:r>
          </a:p>
          <a:p>
            <a:pPr lvl="1"/>
            <a:r>
              <a:rPr lang="en-US" altLang="en-US" dirty="0" smtClean="0"/>
              <a:t>Review last year’s tax returns</a:t>
            </a:r>
          </a:p>
          <a:p>
            <a:pPr lvl="1"/>
            <a:r>
              <a:rPr lang="en-US" altLang="en-US" dirty="0" smtClean="0"/>
              <a:t>TaxSlayer will bring forward via carryforward if applicable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8650" y="1790700"/>
            <a:ext cx="7967662" cy="432911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27218" y="1600200"/>
            <a:ext cx="1676400" cy="533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413544"/>
            <a:ext cx="13239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4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- TY2016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2E4897-A723-4FF9-A8F3-47FB9DA552F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8407" y="2590800"/>
            <a:ext cx="8216943" cy="275761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819400" y="3048000"/>
            <a:ext cx="1981200" cy="9216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>
            <a:off x="5105400" y="3048000"/>
            <a:ext cx="845489" cy="214801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4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-NTTC 2016 Template (1)</Template>
  <TotalTime>0</TotalTime>
  <Words>430</Words>
  <Application>Microsoft Office PowerPoint</Application>
  <PresentationFormat>On-screen Show (4:3)</PresentationFormat>
  <Paragraphs>106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NTTC</vt:lpstr>
      <vt:lpstr>Payments</vt:lpstr>
      <vt:lpstr>Intake/Interview</vt:lpstr>
      <vt:lpstr>Types of Payments</vt:lpstr>
      <vt:lpstr>Form 1040, Page 2</vt:lpstr>
      <vt:lpstr>Withholding Sources</vt:lpstr>
      <vt:lpstr>Estimated Payments</vt:lpstr>
      <vt:lpstr>Overpayment – Previous Year</vt:lpstr>
      <vt:lpstr>Reporting</vt:lpstr>
      <vt:lpstr>Reporting</vt:lpstr>
      <vt:lpstr>Amount Paid with Extension</vt:lpstr>
      <vt:lpstr>Overpayment – Previous Year</vt:lpstr>
      <vt:lpstr>Refundable Credits</vt:lpstr>
      <vt:lpstr>Quality Review – Payments</vt:lpstr>
      <vt:lpstr>Summary with Taxpayer</vt:lpstr>
      <vt:lpstr>Payments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2013-11-04T14:02:11Z</dcterms:created>
  <dcterms:modified xsi:type="dcterms:W3CDTF">2016-12-17T05:00:54Z</dcterms:modified>
</cp:coreProperties>
</file>